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5"/>
  </p:notesMasterIdLst>
  <p:sldIdLst>
    <p:sldId id="256" r:id="rId2"/>
    <p:sldId id="385" r:id="rId3"/>
    <p:sldId id="386" r:id="rId4"/>
    <p:sldId id="387" r:id="rId5"/>
    <p:sldId id="388" r:id="rId6"/>
    <p:sldId id="389" r:id="rId7"/>
    <p:sldId id="390" r:id="rId8"/>
    <p:sldId id="391" r:id="rId9"/>
    <p:sldId id="392" r:id="rId10"/>
    <p:sldId id="393" r:id="rId11"/>
    <p:sldId id="394" r:id="rId12"/>
    <p:sldId id="395" r:id="rId13"/>
    <p:sldId id="39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35" autoAdjust="0"/>
    <p:restoredTop sz="94660"/>
  </p:normalViewPr>
  <p:slideViewPr>
    <p:cSldViewPr>
      <p:cViewPr>
        <p:scale>
          <a:sx n="70" d="100"/>
          <a:sy n="70" d="100"/>
        </p:scale>
        <p:origin x="-1350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171823A-8057-41E5-89BE-34C08D3E9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F277B-A368-46D0-AC14-3FAD6403E89E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7CB0F-69FE-4BBD-80A3-E672B3B9659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92072-AF90-4D06-82DE-78247FC5F1C7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A02CD-EB04-4974-B9F1-1F56C10DD75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BB517-DF92-47BF-AFE9-4C12EAE2403D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8AA62-CED4-4AA4-A153-65428111958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3B106-337C-4566-B14E-CA11A653464F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53BEF-041C-4E0F-AFD6-ECCC1453009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80143-28F9-4DB9-890C-A29DC35C812D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E29F5-50AD-4548-BD76-A6CAFB2BFCF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0F599-EC20-4136-927D-5362294D18E8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1825D-3F2B-474D-B924-62DB7DFE6E0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1822F-3D2C-4816-BEEC-BCA427A7E276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06456-0673-40D2-9D05-C66D0751F5D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DE60A-B340-4970-8AC1-5564FA9BB6F7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21727-B2B3-4401-BD97-8D6642CBDD1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B9CED-5485-4548-8306-9898119BCA16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15081-E184-4828-990C-2D417EDD13C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B0355-7097-45A3-A6FD-4FFD93CE3A73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5652F-41B3-4599-B735-987460AA517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CF62A-6DF6-43A8-B336-1C26F37B7A44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06045-4B0E-4E7C-B485-4B529601808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E5F1E16F-6267-49F6-87CB-05FB47B47052}" type="datetimeFigureOut">
              <a:rPr lang="ru-RU"/>
              <a:pPr>
                <a:defRPr/>
              </a:pPr>
              <a:t>17.11.2015</a:t>
            </a:fld>
            <a:endParaRPr lang="ru-RU" altLang="en-US"/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C2F48A15-A213-42FF-A563-B93D8815B24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8602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8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2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8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8" cy="7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8" cy="7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8" cy="7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3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8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8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8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8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8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4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8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5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5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5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8" cy="7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5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8" cy="7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5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05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8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9" r:id="rId2"/>
    <p:sldLayoutId id="2147483698" r:id="rId3"/>
    <p:sldLayoutId id="2147483697" r:id="rId4"/>
    <p:sldLayoutId id="2147483696" r:id="rId5"/>
    <p:sldLayoutId id="2147483695" r:id="rId6"/>
    <p:sldLayoutId id="2147483694" r:id="rId7"/>
    <p:sldLayoutId id="2147483693" r:id="rId8"/>
    <p:sldLayoutId id="2147483692" r:id="rId9"/>
    <p:sldLayoutId id="2147483691" r:id="rId10"/>
    <p:sldLayoutId id="214748369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3"/>
          <p:cNvSpPr txBox="1">
            <a:spLocks noChangeArrowheads="1"/>
          </p:cNvSpPr>
          <p:nvPr/>
        </p:nvSpPr>
        <p:spPr bwMode="auto">
          <a:xfrm>
            <a:off x="1043608" y="692697"/>
            <a:ext cx="7200800" cy="704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48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Comic Sans MS" pitchFamily="66" charset="0"/>
              </a:rPr>
              <a:t>Системно-деятельностный подход – </a:t>
            </a:r>
          </a:p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Comic Sans MS" pitchFamily="66" charset="0"/>
              </a:rPr>
              <a:t>методологическая основа ФГОС </a:t>
            </a:r>
          </a:p>
          <a:p>
            <a:pPr algn="ctr"/>
            <a:endParaRPr lang="ru-RU" sz="36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Единственный путь, ведущий </a:t>
            </a:r>
          </a:p>
          <a:p>
            <a:pPr algn="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 знанию, – это деятельность.</a:t>
            </a:r>
          </a:p>
          <a:p>
            <a:pPr algn="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Б.ШОУ</a:t>
            </a:r>
          </a:p>
          <a:p>
            <a:pPr algn="ctr"/>
            <a:endParaRPr lang="ru-RU" sz="36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7776864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dirty="0" smtClean="0"/>
              <a:t>--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построение проекта выхода из затруднения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учащиеся определяют цель урока как устранение возникшего затруднения, предлагают и согласовывают тему урока, определяют план учебных действий;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реализация построенного проекта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проблемное объяснение материала / проблемное открытие нового материала; </a:t>
            </a:r>
          </a:p>
          <a:p>
            <a:pPr lvl="0"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Возможные формы реализации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с литературой 	                       - Групповая работа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Поисковая работа по группам              - Сравнение, сопоставление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Рассказ-эстафета                                    - Составление схем		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Заочное путешествие                             - Работа с компьютером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с сигнальными карточками       - Комментированное чтение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Экскурсии                                                - Презентации 		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Мини-проекты	                                       -  Мини-исследование	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Эксперименты                                         - Опыты 		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Текст с ошибками                                    -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«Верите ли вы, что…»                   -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Инсерт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 smtClean="0"/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Прием </a:t>
            </a: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Инсерт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GB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уже знаете;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новая для вас информация;</a:t>
            </a:r>
          </a:p>
          <a:p>
            <a:pPr lvl="0" algn="just"/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-- информация противоречит тому, что вы знали;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??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вам что-то непонятно, вы хотите получить дополнительную информацию по материалу.</a:t>
            </a:r>
          </a:p>
          <a:p>
            <a:pPr lvl="0"/>
            <a:r>
              <a:rPr lang="ru-RU" sz="2000" dirty="0" smtClean="0"/>
              <a:t> </a:t>
            </a:r>
          </a:p>
          <a:p>
            <a:pPr lvl="0"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7920880" cy="744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первичное закрепление с комментированием во внешней речи: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данном этапе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учащиеся в форме коммуникативного взаимодействия (фронтально, в группах, в парах) решают типовые задачи на новый способ действий с проговариванием алгоритма решения вслух;</a:t>
            </a:r>
          </a:p>
          <a:p>
            <a:pPr algn="just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 с самопроверкой (внутренняя речь):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используется индивидуальная форма работы, учащиеся самостоятельно выполняют задания нового типа и осуществляют их самопроверку, пошагово сравнивая с эталоном, происходит исполнительская рефлексия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создать для каждого ученика ситуацию успеха (дифференцировать задания), мотивировать к включению в дальнейшую познавательную деятельность; </a:t>
            </a:r>
          </a:p>
          <a:p>
            <a:pPr lvl="0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Возможные формы реализации: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«Найди ошибку»	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Диктант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Словарная работа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Кроссворды 	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 по опорному конспекту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Классификация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Логические цепочки, схемы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«Верю, не верю»     Игры-викторины </a:t>
            </a:r>
          </a:p>
          <a:p>
            <a:pPr lvl="0"/>
            <a:endParaRPr lang="ru-RU" sz="2000" dirty="0" smtClean="0"/>
          </a:p>
          <a:p>
            <a:pPr algn="just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064896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включение нового знания в систему знаний и повторение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учителем подбираются задания, выполняя которые, с одной стороны, ученики доводят до автоматизма новые способы действия, с другой стороны, подготавливаются к введению новых норм и способов.</a:t>
            </a:r>
          </a:p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Возможные формы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Тест 	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 таблиц	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Задание на соответствие	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Группировка материала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Взаимопроверка 	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Составление кластера	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 или составление кроссворда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 6 шляп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Прием «Куб»	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Прием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Синектика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Прием «Куб»: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каждой стороне куба написано задание: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задай об этом вопрос;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проиллюстрируй это примером;                 - свяжи это с чем-то еще;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объясни, какое это имеет значение;            - сравните с др.предметом.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опишите это;</a:t>
            </a:r>
          </a:p>
          <a:p>
            <a:pPr lvl="0" algn="just"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7776864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-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рефлексия учебной деятельности на уроке, итог урока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организуется рефлексия и самооценка учениками собственной учебной деятельности на уроке; соотносятся цель и результаты учебной деятельности, фиксируется степень их соответствия и намечаются дальнейшие цели деятельности. </a:t>
            </a:r>
          </a:p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Возможные формы: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Закончи предложение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Цветотехника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Связь с жизнью	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Свободный микрофон	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Личное отношение к теме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Ответы на вопросы по изученному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Чудо-дерево		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Оценка успешности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Телеграмма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7920880" cy="8094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Процесс учения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это процесс деятельности ученика, при котором формирование личности ребенка и продвижение в его развитии осуществляется не тогда, когда он воспринимает знания в готовом виде, 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процессе его собственной деятельности, направленной на открытие «нового знания».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Китайская мудрость гласит: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«Я слышу – я забываю, я вижу – я запоминаю, я делаю – я усваиваю».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Выделяют следующие основополагающие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принципы системно-деятельностного подхода: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 Новые знания не даются в готовом виде - дети их открывают сами в процессе самостоятельной исследовательской деятельности; опираясь на имеющиеся и приобретенные знания, они самостоятельно обнаруживают и осмысливают учебную проблему.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Обучение – это совместная деятельность учителя и учащихся, основанная на  сотрудничестве и взаимопонимании. Задача учителя заключается не столько в том, чтобы все наглядно и доступно объяснить, показать и рассказать. Учителю необходимо организовать исследовательскую работу так, чтобы обучающиеся сами додумались до решения проблемы урока и сами объяснили, как надо действовать в новых условиях, по какому плану, алгоритму и  т.п.</a:t>
            </a:r>
          </a:p>
          <a:p>
            <a:pPr algn="just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/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784887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Система «учитель – ученик» эффективно работает тогда, когда открытие нового знания разворачивается через последовательность четко продуманных учителем учебных задач, вопросов и заданий, которые плавно подведут школьников к проблеме (теме) урока, к цели урока и т.д.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На уроке используются различные источники информации:  учебник, произведения искусства,  высказывания известных людей, статистические данные, видеосюжеты, информационное пространство Интернет и т.д.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Организуется сотрудничество разных уровней: учитель – ученик, ученик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ученик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группа (индивидуальная, групповая, парная работа).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Современная школа  формирует у обучающегося умение и желание учиться всю жизнь, работать в команде, давать оценку своей деятельности и деятельности одноклассников, быть способным осуществлять рефлексию;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системно-деятельностный подход\qr-код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9550" y="2708920"/>
            <a:ext cx="1200522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7920880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6.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Деятельностный подход предусматривает наличие у обучающихся познавательного мотива, который необходимо сформировать с помощью определенных действий, заданий; включение содержания образования в контекст жизненного опыта школьника, перенесение содержания на его жизненные задачи, интересы, повседневную жизнь.</a:t>
            </a:r>
          </a:p>
          <a:p>
            <a:pPr algn="just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(100руб. – 110 руб. – 99 руб.).</a:t>
            </a:r>
            <a:r>
              <a:rPr lang="ru-RU" sz="2000" b="1" dirty="0" smtClean="0">
                <a:solidFill>
                  <a:schemeClr val="tx2"/>
                </a:solidFill>
              </a:rPr>
              <a:t> </a:t>
            </a:r>
          </a:p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en-GB" sz="2000" dirty="0" smtClean="0"/>
              <a:t>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Главные составляющие деятельности педагога на уроке: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цели урока задаются с тенденцией передачи этой функции от учителя к ученику;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учитель систематически обучает детей осуществлять рефлексивные действия: оценивать готовность, обнаруживать незнание, находить причины этого незнания и каких-либо затруднений и т.п.;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используются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разнообразные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формы, методы и приемы обучения, повышающие степень активности школьников в процессе обучения; диалогические и проектно-исследовательские методы; разнообразные виды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самостоятельной работы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(она должна занимать большую часть времени на уроке);</a:t>
            </a:r>
            <a:r>
              <a:rPr lang="ru-RU" sz="2000" dirty="0" smtClean="0"/>
              <a:t> </a:t>
            </a:r>
          </a:p>
          <a:p>
            <a:pPr algn="just"/>
            <a:r>
              <a:rPr lang="ru-RU" sz="2000" dirty="0" smtClean="0"/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владеет технологией диалога; обучает учащихся ставить и адресовать друг другу вопросы, отвечать на вопросы, вступать в диалог с учителем, одноклассниками;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784887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эффективно сочетает репродуктивную и проблемные формы обучения, учит ребят работать по образцу  и творчески;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 уроке задаются четкие критерии самоконтроля и самооценки (происходит специальное формирование контрольно-оценочной деятельности у обучающихся);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учитель стремится оценивать реальное продвижение каждого ученика, поощряет и поддерживает его минимальные успехи; оценивает его достижения не только отметкой, но и содержательной характеристикой;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учитель поощряет и принимает выражаемую учеником собственную позицию, отличное от других мнение, но обучает корректным формам его выражения;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стиль, тон отношений  на уроке создают атмосферу сотрудничества, сотворчества, психологического комфорта;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 уроке осуществляется глубокое личностное воздействие учителя на ученика через отношение к своему предмету, совместную деятельность, собственную заинтересованность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770485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Системно-деятельностный подход – есть основа концепции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развивающего образования.</a:t>
            </a:r>
          </a:p>
          <a:p>
            <a:pPr algn="just"/>
            <a:r>
              <a:rPr lang="ru-RU" sz="2200" dirty="0" smtClean="0"/>
              <a:t>	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системе развивающего обучения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ученик становится деятелем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 процессе обучения, а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учителю отводится роль организатора и управленца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этого процесса.</a:t>
            </a:r>
          </a:p>
          <a:p>
            <a:pPr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Г.А.Цукерман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доктор психологических наук: «…не давать образцов, ставить ребенка в ситуацию, где его привычные способы действия непригодны, и мотивировать к поиску существенных особенностей новых ситуаций, в которых надо действовать».</a:t>
            </a:r>
          </a:p>
          <a:p>
            <a:pPr algn="just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	Ж.-Ж.Руссо,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общественный деятель 18 века:  «Среди многих боковых тропинок, сокращающих дорогу к знанию, нам нужнее всего одна, которая бы научила нас искусству приобретать новые знания с затруднениями».</a:t>
            </a:r>
          </a:p>
          <a:p>
            <a:pPr algn="just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784887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b="1" i="1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Требования к </a:t>
            </a:r>
            <a:r>
              <a:rPr lang="en-GB" sz="2000" b="1" i="1" u="sng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b="1" i="1" u="sng" dirty="0" err="1" smtClean="0">
                <a:latin typeface="Times New Roman" pitchFamily="18" charset="0"/>
                <a:cs typeface="Times New Roman" pitchFamily="18" charset="0"/>
              </a:rPr>
              <a:t>овременному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 уроку в рамках реализации системно-деятельностного подхода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1.Реализация системно-деятельностного подхода на учебном занятии опирается на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активные методы обучения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ролевые и деловые игры, проблемный метод, исследовательский метод, метод решения практических задач, метод коллективной творческой деятельности, поисковый метод, дискуссионный метод, коммуникативный метод, проектный метод. Предпочтение отдается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проектному методу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самому интегративному из всех названных (включает в себя все виды деятельности).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Возможные формы представления результатов проектной деятельности: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макеты, модели, схемы,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план-карты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buFont typeface="Arial" pitchFamily="34" charset="0"/>
              <a:buChar char="•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постеры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презентации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альбомы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буклеты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брошюры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>
              <a:buFont typeface="Arial" pitchFamily="34" charset="0"/>
              <a:buChar char="•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реконструкции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событий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эссе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рассказы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стихи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рисунки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созданные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документальные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фильмы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мультфильмы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выставки, игры, тематические вечера, концерты;</a:t>
            </a:r>
          </a:p>
          <a:p>
            <a:pPr lvl="0" algn="just">
              <a:buFont typeface="Arial" pitchFamily="34" charset="0"/>
              <a:buChar char="•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сценарии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мероприятий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7848872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2.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Технология системно-деятельностного подхода на уроке включает определенные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структурные элементы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урок  введения (открытия) нового знания): </a:t>
            </a:r>
          </a:p>
          <a:p>
            <a:pPr algn="just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мотивация к учебной 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данный этап предполагает осознанный переход обучающегося к учению, создаются условия для возникновения у ученика внутренней потребности включения в учебную деятельность – «хочу»; </a:t>
            </a:r>
          </a:p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Возможные приемы мотивации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 учебной 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Ассоциативный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ряд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Ролевой сюжет	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Проблемная ситуация 	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Проблемный вопрос	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Видеосюжет	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Музыкальный фрагмент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Вопрос-размышление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Беседа, подводящая к теме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«Мозговой штурм»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Интересный научный факт</a:t>
            </a:r>
          </a:p>
          <a:p>
            <a:pPr lvl="0"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8-3+4=9;  8-3+4=1 ???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</a:p>
          <a:p>
            <a:pPr lvl="0" algn="ctr"/>
            <a:r>
              <a:rPr lang="ru-RU" sz="2000" dirty="0" smtClean="0">
                <a:solidFill>
                  <a:schemeClr val="tx2"/>
                </a:solidFill>
              </a:rPr>
              <a:t> 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Старушка волновалась о мам</a:t>
            </a:r>
            <a:r>
              <a:rPr lang="ru-RU" sz="28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 дочер</a:t>
            </a:r>
            <a:r>
              <a:rPr lang="ru-RU" sz="28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???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7848872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dirty="0" smtClean="0"/>
              <a:t>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актуализация знаний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на данном этапе организуется подготовка учащихся к самостоятельному выполнению проблемного учебного действия, его осуществление и фиксация индивидуального затруднения; делается вывод об изученных способах действий, достаточных или недостаточных для построения нового знания.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Возможные приемы актуализации знаний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buFont typeface="Arial" pitchFamily="34" charset="0"/>
              <a:buChar char="•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Интеллектуальная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Диалог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Проблемная ситуация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(лото…)                               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2+2+2=6 ;    2*3=6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Эксперимент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Проблемный ряд                          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2*2*2 = 8;        ???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Выдвижение гипотезы 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выявление места и причины затруднения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на данном этапе организуется выход учащегося на рефлексию пробного действия, т.е. ученик пошагово, вербально проговаривает, где именно и почему возникло затруднение, каких знаний недостает, чтобы решить поставленную задачу;</a:t>
            </a:r>
          </a:p>
          <a:p>
            <a:pPr lvl="0"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1280</TotalTime>
  <Words>976</Words>
  <Application>Microsoft Office PowerPoint</Application>
  <PresentationFormat>Экран (4:3)</PresentationFormat>
  <Paragraphs>144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Сеть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соответствии с ФГОС</dc:title>
  <dc:creator>Пользователь</dc:creator>
  <cp:lastModifiedBy>2014.5</cp:lastModifiedBy>
  <cp:revision>214</cp:revision>
  <dcterms:created xsi:type="dcterms:W3CDTF">2011-04-04T22:07:28Z</dcterms:created>
  <dcterms:modified xsi:type="dcterms:W3CDTF">2015-11-17T04:20:32Z</dcterms:modified>
</cp:coreProperties>
</file>